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Golos Text"/>
      <p:regular r:id="rId23"/>
      <p:bold r:id="rId24"/>
    </p:embeddedFont>
    <p:embeddedFont>
      <p:font typeface="Golos Text Medium"/>
      <p:regular r:id="rId25"/>
      <p:bold r:id="rId26"/>
    </p:embeddedFont>
    <p:embeddedFont>
      <p:font typeface="Bebas Neue"/>
      <p:regular r:id="rId27"/>
    </p:embeddedFont>
    <p:embeddedFont>
      <p:font typeface="Gantari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jpRbN3Z0sXbr1XamG4w8or0Df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GolosText-bold.fntdata"/><Relationship Id="rId23" Type="http://schemas.openxmlformats.org/officeDocument/2006/relationships/font" Target="fonts/GolosTex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losTextMedium-bold.fntdata"/><Relationship Id="rId25" Type="http://schemas.openxmlformats.org/officeDocument/2006/relationships/font" Target="fonts/GolosTextMedium-regular.fntdata"/><Relationship Id="rId28" Type="http://schemas.openxmlformats.org/officeDocument/2006/relationships/font" Target="fonts/Gantari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antari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antari-boldItalic.fntdata"/><Relationship Id="rId30" Type="http://schemas.openxmlformats.org/officeDocument/2006/relationships/font" Target="fonts/Gantari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bda56786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4bda56786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bb46ec2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4bb46ec2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bb46ec26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4bb46ec26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bb46ec2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4bb46ec2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bda56786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4bda56786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bda56786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4bda56786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bda5678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4bda5678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cd219cd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4cd219cd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cd219cd0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4cd219cd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b8d85e0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4b8d85e0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baaf40a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4baaf40a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baaf40a0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4baaf40a0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baaf40a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4baaf40a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bb46ec2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4bb46ec2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bb46ec2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4bb46ec2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4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6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53" name="Google Shape;53;p56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" name="Google Shape;54;p56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7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57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8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9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59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1"/>
          <p:cNvPicPr preferRelativeResize="0"/>
          <p:nvPr/>
        </p:nvPicPr>
        <p:blipFill rotWithShape="1">
          <a:blip r:embed="rId2">
            <a:alphaModFix amt="67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2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5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" name="Google Shape;14;p45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" name="Google Shape;15;p45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5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" name="Google Shape;18;p45"/>
          <p:cNvSpPr txBox="1"/>
          <p:nvPr>
            <p:ph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45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" name="Google Shape;20;p45"/>
          <p:cNvSpPr txBox="1"/>
          <p:nvPr>
            <p:ph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45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6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6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7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8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2" name="Google Shape;32;p48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9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6" name="Google Shape;36;p49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0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40" name="Google Shape;40;p50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1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51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51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b="1" i="0" lang="en" sz="1000" u="none" cap="none" strike="noStrik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i="0" sz="1000" u="none" cap="none" strike="noStrike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2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b="0" i="0" sz="30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type="ctrTitle"/>
          </p:nvPr>
        </p:nvSpPr>
        <p:spPr>
          <a:xfrm>
            <a:off x="715100" y="714150"/>
            <a:ext cx="62682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DevNet Workshop</a:t>
            </a:r>
            <a:endParaRPr/>
          </a:p>
        </p:txBody>
      </p:sp>
      <p:grpSp>
        <p:nvGrpSpPr>
          <p:cNvPr id="77" name="Google Shape;77;p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8" name="Google Shape;78;p1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980875" y="2790225"/>
              <a:ext cx="400475" cy="397525"/>
            </a:xfrm>
            <a:custGeom>
              <a:rect b="b" l="l" r="r" t="t"/>
              <a:pathLst>
                <a:path extrusionOk="0" h="15901" w="16019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059750" y="3098975"/>
              <a:ext cx="28900" cy="52275"/>
            </a:xfrm>
            <a:custGeom>
              <a:rect b="b" l="l" r="r" t="t"/>
              <a:pathLst>
                <a:path extrusionOk="0" h="2091" w="1156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124350" y="3125100"/>
              <a:ext cx="35250" cy="50700"/>
            </a:xfrm>
            <a:custGeom>
              <a:rect b="b" l="l" r="r" t="t"/>
              <a:pathLst>
                <a:path extrusionOk="0" h="2028" w="141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223000" y="3136375"/>
              <a:ext cx="20550" cy="51350"/>
            </a:xfrm>
            <a:custGeom>
              <a:rect b="b" l="l" r="r" t="t"/>
              <a:pathLst>
                <a:path extrusionOk="0" h="2054" w="822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7287525" y="3108050"/>
              <a:ext cx="40625" cy="50550"/>
            </a:xfrm>
            <a:custGeom>
              <a:rect b="b" l="l" r="r" t="t"/>
              <a:pathLst>
                <a:path extrusionOk="0" h="2022" w="1625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7321300" y="3050775"/>
              <a:ext cx="49725" cy="34675"/>
            </a:xfrm>
            <a:custGeom>
              <a:rect b="b" l="l" r="r" t="t"/>
              <a:pathLst>
                <a:path extrusionOk="0" h="1387" w="1989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7328025" y="2970225"/>
              <a:ext cx="52200" cy="18150"/>
            </a:xfrm>
            <a:custGeom>
              <a:rect b="b" l="l" r="r" t="t"/>
              <a:pathLst>
                <a:path extrusionOk="0" h="726" w="2088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7288850" y="2879900"/>
              <a:ext cx="53875" cy="34500"/>
            </a:xfrm>
            <a:custGeom>
              <a:rect b="b" l="l" r="r" t="t"/>
              <a:pathLst>
                <a:path extrusionOk="0" h="1380" w="2155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7233450" y="2828150"/>
              <a:ext cx="40175" cy="46825"/>
            </a:xfrm>
            <a:custGeom>
              <a:rect b="b" l="l" r="r" t="t"/>
              <a:pathLst>
                <a:path extrusionOk="0" h="1873" w="1607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7158675" y="2797200"/>
              <a:ext cx="30475" cy="51500"/>
            </a:xfrm>
            <a:custGeom>
              <a:rect b="b" l="l" r="r" t="t"/>
              <a:pathLst>
                <a:path extrusionOk="0" h="2060" w="1219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6971650" y="3048425"/>
              <a:ext cx="64925" cy="77500"/>
            </a:xfrm>
            <a:custGeom>
              <a:rect b="b" l="l" r="r" t="t"/>
              <a:pathLst>
                <a:path extrusionOk="0" h="3100" w="2597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6923425" y="3011375"/>
              <a:ext cx="90950" cy="102225"/>
            </a:xfrm>
            <a:custGeom>
              <a:rect b="b" l="l" r="r" t="t"/>
              <a:pathLst>
                <a:path extrusionOk="0" h="4089" w="3638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6913125" y="3009950"/>
              <a:ext cx="71875" cy="95800"/>
            </a:xfrm>
            <a:custGeom>
              <a:rect b="b" l="l" r="r" t="t"/>
              <a:pathLst>
                <a:path extrusionOk="0" h="3832" w="2875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6917000" y="3019900"/>
              <a:ext cx="51025" cy="72075"/>
            </a:xfrm>
            <a:custGeom>
              <a:rect b="b" l="l" r="r" t="t"/>
              <a:pathLst>
                <a:path extrusionOk="0" h="2883" w="2041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6928275" y="3024675"/>
              <a:ext cx="43925" cy="67275"/>
            </a:xfrm>
            <a:custGeom>
              <a:rect b="b" l="l" r="r" t="t"/>
              <a:pathLst>
                <a:path extrusionOk="0" h="2691" w="1757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6890000" y="3015350"/>
              <a:ext cx="84100" cy="43000"/>
            </a:xfrm>
            <a:custGeom>
              <a:rect b="b" l="l" r="r" t="t"/>
              <a:pathLst>
                <a:path extrusionOk="0" h="1720" w="3364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6897800" y="2988950"/>
              <a:ext cx="83900" cy="47800"/>
            </a:xfrm>
            <a:custGeom>
              <a:rect b="b" l="l" r="r" t="t"/>
              <a:pathLst>
                <a:path extrusionOk="0" h="1912" w="3356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6884925" y="3051625"/>
              <a:ext cx="76150" cy="47575"/>
            </a:xfrm>
            <a:custGeom>
              <a:rect b="b" l="l" r="r" t="t"/>
              <a:pathLst>
                <a:path extrusionOk="0" h="1903" w="3046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7010825" y="2790225"/>
              <a:ext cx="370525" cy="397525"/>
            </a:xfrm>
            <a:custGeom>
              <a:rect b="b" l="l" r="r" t="t"/>
              <a:pathLst>
                <a:path extrusionOk="0" h="15901" w="14821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46" name="Google Shape;146;p1"/>
            <p:cNvSpPr/>
            <p:nvPr/>
          </p:nvSpPr>
          <p:spPr>
            <a:xfrm>
              <a:off x="238125" y="2409350"/>
              <a:ext cx="760575" cy="414000"/>
            </a:xfrm>
            <a:custGeom>
              <a:rect b="b" l="l" r="r" t="t"/>
              <a:pathLst>
                <a:path extrusionOk="0" h="16560" w="30423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782450" y="2485325"/>
              <a:ext cx="180850" cy="180850"/>
            </a:xfrm>
            <a:custGeom>
              <a:rect b="b" l="l" r="r" t="t"/>
              <a:pathLst>
                <a:path extrusionOk="0" h="7234" w="7234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277200" y="2506650"/>
              <a:ext cx="457150" cy="14700"/>
            </a:xfrm>
            <a:custGeom>
              <a:rect b="b" l="l" r="r" t="t"/>
              <a:pathLst>
                <a:path extrusionOk="0" h="588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563575" y="2561025"/>
              <a:ext cx="170775" cy="14750"/>
            </a:xfrm>
            <a:custGeom>
              <a:rect b="b" l="l" r="r" t="t"/>
              <a:pathLst>
                <a:path extrusionOk="0" h="590" w="6831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273525" y="2561025"/>
              <a:ext cx="265250" cy="14750"/>
            </a:xfrm>
            <a:custGeom>
              <a:rect b="b" l="l" r="r" t="t"/>
              <a:pathLst>
                <a:path extrusionOk="0" h="590" w="1061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277200" y="2615400"/>
              <a:ext cx="457150" cy="14725"/>
            </a:xfrm>
            <a:custGeom>
              <a:rect b="b" l="l" r="r" t="t"/>
              <a:pathLst>
                <a:path extrusionOk="0" h="589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594675" y="2669775"/>
              <a:ext cx="139675" cy="14725"/>
            </a:xfrm>
            <a:custGeom>
              <a:rect b="b" l="l" r="r" t="t"/>
              <a:pathLst>
                <a:path extrusionOk="0" h="589" w="5587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385300" y="2669775"/>
              <a:ext cx="185775" cy="14725"/>
            </a:xfrm>
            <a:custGeom>
              <a:rect b="b" l="l" r="r" t="t"/>
              <a:pathLst>
                <a:path extrusionOk="0" h="589" w="7431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79775" y="2543150"/>
              <a:ext cx="189050" cy="65425"/>
            </a:xfrm>
            <a:custGeom>
              <a:rect b="b" l="l" r="r" t="t"/>
              <a:pathLst>
                <a:path extrusionOk="0" h="2617" w="7562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86050" y="2549475"/>
              <a:ext cx="176500" cy="52800"/>
            </a:xfrm>
            <a:custGeom>
              <a:rect b="b" l="l" r="r" t="t"/>
              <a:pathLst>
                <a:path extrusionOk="0" h="2112" w="706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97475" y="2569000"/>
              <a:ext cx="45300" cy="18125"/>
            </a:xfrm>
            <a:custGeom>
              <a:rect b="b" l="l" r="r" t="t"/>
              <a:pathLst>
                <a:path extrusionOk="0" h="725" w="1812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05875" y="2569000"/>
              <a:ext cx="45275" cy="18125"/>
            </a:xfrm>
            <a:custGeom>
              <a:rect b="b" l="l" r="r" t="t"/>
              <a:pathLst>
                <a:path extrusionOk="0" h="725" w="1811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59" name="Google Shape;159;p1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66" name="Google Shape;166;p1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"/>
          <p:cNvSpPr txBox="1"/>
          <p:nvPr/>
        </p:nvSpPr>
        <p:spPr>
          <a:xfrm>
            <a:off x="5424925" y="4794600"/>
            <a:ext cx="1225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16/04</a:t>
            </a:r>
            <a:r>
              <a:rPr b="0" i="0" lang="en" sz="12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/2025</a:t>
            </a:r>
            <a:endParaRPr b="0" i="0" sz="1200" u="none" cap="none" strike="noStrik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3" name="Google Shape;173;p1"/>
          <p:cNvSpPr txBox="1"/>
          <p:nvPr/>
        </p:nvSpPr>
        <p:spPr>
          <a:xfrm>
            <a:off x="807425" y="1839775"/>
            <a:ext cx="4088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Web and REST APIs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807425" y="2269150"/>
            <a:ext cx="4088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G. Capasso</a:t>
            </a: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75" name="Google Shape;17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da567867_0_21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85" name="Google Shape;285;g34bda567867_0_21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6" name="Google Shape;286;g34bda567867_0_21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HTTP Security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7" name="Google Shape;287;g34bda567867_0_21"/>
          <p:cNvSpPr txBox="1"/>
          <p:nvPr/>
        </p:nvSpPr>
        <p:spPr>
          <a:xfrm>
            <a:off x="197800" y="1066875"/>
            <a:ext cx="51369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How do we perform authentication and authorization?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All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authentication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methods will end up generating a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token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which will be included in a request header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Basic authentication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Bearer authentication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OAuth2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Authorization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is 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typically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role based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88" name="Google Shape;288;g34bda56786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00" y="2968376"/>
            <a:ext cx="3078456" cy="21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4bda56786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700" y="834437"/>
            <a:ext cx="3564549" cy="218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4bda567867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625" y="3092700"/>
            <a:ext cx="3649625" cy="20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bb46ec266_0_25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6" name="Google Shape;296;g34bb46ec266_0_25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7" name="Google Shape;297;g34bb46ec266_0_25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JSON: Javascript Object Notation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8" name="Google Shape;298;g34bb46ec266_0_25"/>
          <p:cNvSpPr txBox="1"/>
          <p:nvPr/>
        </p:nvSpPr>
        <p:spPr>
          <a:xfrm>
            <a:off x="197800" y="1066875"/>
            <a:ext cx="55854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 text format like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xml 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used in WEB api to exchange data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Similar to Python dictionaries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i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import json</a:t>
            </a:r>
            <a:endParaRPr i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Supports basic data types: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Objects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Numbers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Strings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Arrays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Example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https://www.reddit.com/r/cats/comments/1jyu8ko/this_devil_got_on_the_kitchen_slab_broke_two.json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99" name="Google Shape;299;g34bb46ec266_0_25"/>
          <p:cNvPicPr preferRelativeResize="0"/>
          <p:nvPr/>
        </p:nvPicPr>
        <p:blipFill rotWithShape="1">
          <a:blip r:embed="rId3">
            <a:alphaModFix/>
          </a:blip>
          <a:srcRect b="0" l="15211" r="0" t="10297"/>
          <a:stretch/>
        </p:blipFill>
        <p:spPr>
          <a:xfrm>
            <a:off x="5934825" y="1066875"/>
            <a:ext cx="3028600" cy="37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4bb46ec266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4bb46ec266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bb46ec266_0_38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07" name="Google Shape;307;g34bb46ec266_0_38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8" name="Google Shape;308;g34bb46ec266_0_38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Let’s put it together: REST APIs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9" name="Google Shape;309;g34bb46ec266_0_38"/>
          <p:cNvSpPr txBox="1"/>
          <p:nvPr/>
        </p:nvSpPr>
        <p:spPr>
          <a:xfrm>
            <a:off x="316375" y="1264750"/>
            <a:ext cx="4372200" cy="2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REST APIs: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API running on HTTP over JSON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REST: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Representational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State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Transfer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Tools we use: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Postman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i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Python: import requests</a:t>
            </a:r>
            <a:r>
              <a:rPr b="1" i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b="1" i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i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cURL</a:t>
            </a:r>
            <a:endParaRPr i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10" name="Google Shape;310;g34bb46ec26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5" y="3911733"/>
            <a:ext cx="1147686" cy="83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4bb46ec26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933" y="3882260"/>
            <a:ext cx="886542" cy="89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4bb46ec266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92" y="3851100"/>
            <a:ext cx="1851744" cy="9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4bb46ec266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125" y="1014600"/>
            <a:ext cx="3794300" cy="37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34bb46ec266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38" y="1216537"/>
            <a:ext cx="5907726" cy="33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4bb46ec266_0_49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g34bb46ec266_0_49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REST APIs: lab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bda567867_0_33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26" name="Google Shape;326;g34bda567867_0_33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7" name="Google Shape;327;g34bda567867_0_33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REST API: Webhooks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28" name="Google Shape;328;g34bda56786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0" y="911150"/>
            <a:ext cx="6096500" cy="3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4bda567867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00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4bda567867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875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bda567867_0_45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36" name="Google Shape;336;g34bda567867_0_45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7" name="Google Shape;337;g34bda567867_0_45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REST API: Webhooks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38" name="Google Shape;338;g34bda56786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26600"/>
            <a:ext cx="6858000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4bda567867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00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4bda567867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875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bda567867_0_53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46" name="Google Shape;346;g34bda567867_0_53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7" name="Google Shape;347;g34bda567867_0_53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Webex Bot: network issues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48" name="Google Shape;348;g34bda567867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25" y="1120100"/>
            <a:ext cx="5948149" cy="33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4bda567867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00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4bda567867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875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34cd219cd0e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38" y="1216537"/>
            <a:ext cx="5907726" cy="33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4cd219cd0e_0_9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7" name="Google Shape;357;g34cd219cd0e_0_9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REST APIs: pt2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cd219cd0e_0_21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63" name="Google Shape;363;g34cd219cd0e_0_21"/>
          <p:cNvSpPr txBox="1"/>
          <p:nvPr>
            <p:ph idx="1" type="subTitle"/>
          </p:nvPr>
        </p:nvSpPr>
        <p:spPr>
          <a:xfrm>
            <a:off x="715100" y="1548250"/>
            <a:ext cx="3856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Any questions?</a:t>
            </a:r>
            <a:endParaRPr/>
          </a:p>
        </p:txBody>
      </p:sp>
      <p:cxnSp>
        <p:nvCxnSpPr>
          <p:cNvPr id="364" name="Google Shape;364;g34cd219cd0e_0_21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5" name="Google Shape;365;g34cd219cd0e_0_21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6" name="Google Shape;366;g34cd219cd0e_0_21"/>
          <p:cNvGrpSpPr/>
          <p:nvPr/>
        </p:nvGrpSpPr>
        <p:grpSpPr>
          <a:xfrm>
            <a:off x="4902098" y="535097"/>
            <a:ext cx="3683753" cy="4073628"/>
            <a:chOff x="4825898" y="535097"/>
            <a:chExt cx="3683753" cy="4073628"/>
          </a:xfrm>
        </p:grpSpPr>
        <p:grpSp>
          <p:nvGrpSpPr>
            <p:cNvPr id="367" name="Google Shape;367;g34cd219cd0e_0_21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368" name="Google Shape;368;g34cd219cd0e_0_21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g34cd219cd0e_0_21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g34cd219cd0e_0_21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rect b="b" l="l" r="r" t="t"/>
                <a:pathLst>
                  <a:path extrusionOk="0" h="53017" w="2677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g34cd219cd0e_0_21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rect b="b" l="l" r="r" t="t"/>
                <a:pathLst>
                  <a:path extrusionOk="0" h="3010" w="301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g34cd219cd0e_0_21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rect b="b" l="l" r="r" t="t"/>
                <a:pathLst>
                  <a:path extrusionOk="0" h="8524" w="1556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g34cd219cd0e_0_21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rect b="b" l="l" r="r" t="t"/>
                <a:pathLst>
                  <a:path extrusionOk="0" h="8526" w="1556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g34cd219cd0e_0_21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rect b="b" l="l" r="r" t="t"/>
                <a:pathLst>
                  <a:path extrusionOk="0" h="4424" w="33408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g34cd219cd0e_0_21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rect b="b" l="l" r="r" t="t"/>
                <a:pathLst>
                  <a:path extrusionOk="0" h="3030" w="31441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g34cd219cd0e_0_21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rect b="b" l="l" r="r" t="t"/>
                <a:pathLst>
                  <a:path extrusionOk="0" h="3625" w="33408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g34cd219cd0e_0_21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rect b="b" l="l" r="r" t="t"/>
                <a:pathLst>
                  <a:path extrusionOk="0" h="20651" w="33408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g34cd219cd0e_0_21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rect b="b" l="l" r="r" t="t"/>
                <a:pathLst>
                  <a:path extrusionOk="0" h="8650" w="2282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g34cd219cd0e_0_21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rect b="b" l="l" r="r" t="t"/>
                <a:pathLst>
                  <a:path extrusionOk="0" h="7029" w="21202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g34cd219cd0e_0_21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rect b="b" l="l" r="r" t="t"/>
                <a:pathLst>
                  <a:path extrusionOk="0" h="5210" w="2461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g34cd219cd0e_0_21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rect b="b" l="l" r="r" t="t"/>
                <a:pathLst>
                  <a:path extrusionOk="0" h="5210" w="246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g34cd219cd0e_0_21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rect b="b" l="l" r="r" t="t"/>
                <a:pathLst>
                  <a:path extrusionOk="0" h="5650" w="1047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g34cd219cd0e_0_21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rect b="b" l="l" r="r" t="t"/>
                <a:pathLst>
                  <a:path extrusionOk="0" h="1115" w="923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g34cd219cd0e_0_21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rect b="b" l="l" r="r" t="t"/>
                <a:pathLst>
                  <a:path extrusionOk="0" h="11714" w="21757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g34cd219cd0e_0_21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rect b="b" l="l" r="r" t="t"/>
                <a:pathLst>
                  <a:path extrusionOk="0" h="5392" w="1776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g34cd219cd0e_0_21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rect b="b" l="l" r="r" t="t"/>
                <a:pathLst>
                  <a:path extrusionOk="0" h="6730" w="889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g34cd219cd0e_0_21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rect b="b" l="l" r="r" t="t"/>
                <a:pathLst>
                  <a:path extrusionOk="0" h="6730" w="888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g34cd219cd0e_0_21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rect b="b" l="l" r="r" t="t"/>
                <a:pathLst>
                  <a:path extrusionOk="0" h="11342" w="653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4cd219cd0e_0_21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rect b="b" l="l" r="r" t="t"/>
                <a:pathLst>
                  <a:path extrusionOk="0" h="3687" w="1453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g34cd219cd0e_0_21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rect b="b" l="l" r="r" t="t"/>
                <a:pathLst>
                  <a:path extrusionOk="0" h="3154" w="4504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g34cd219cd0e_0_21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4cd219cd0e_0_21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34cd219cd0e_0_21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rect b="b" l="l" r="r" t="t"/>
                <a:pathLst>
                  <a:path extrusionOk="0" h="53017" w="2677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g34cd219cd0e_0_21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rect b="b" l="l" r="r" t="t"/>
                <a:pathLst>
                  <a:path extrusionOk="0" h="3010" w="301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g34cd219cd0e_0_21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rect b="b" l="l" r="r" t="t"/>
                <a:pathLst>
                  <a:path extrusionOk="0" h="8524" w="1556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g34cd219cd0e_0_21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rect b="b" l="l" r="r" t="t"/>
                <a:pathLst>
                  <a:path extrusionOk="0" h="8526" w="1556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34cd219cd0e_0_21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rect b="b" l="l" r="r" t="t"/>
                <a:pathLst>
                  <a:path extrusionOk="0" h="5392" w="1776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g34cd219cd0e_0_21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rect b="b" l="l" r="r" t="t"/>
                <a:pathLst>
                  <a:path extrusionOk="0" h="6730" w="889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g34cd219cd0e_0_21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rect b="b" l="l" r="r" t="t"/>
                <a:pathLst>
                  <a:path extrusionOk="0" h="1547" w="2324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g34cd219cd0e_0_21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rect b="b" l="l" r="r" t="t"/>
                <a:pathLst>
                  <a:path extrusionOk="0" h="19204" w="13712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g34cd219cd0e_0_21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rect b="b" l="l" r="r" t="t"/>
                <a:pathLst>
                  <a:path extrusionOk="0" h="7372" w="6401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g34cd219cd0e_0_21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rect b="b" l="l" r="r" t="t"/>
                <a:pathLst>
                  <a:path extrusionOk="0" h="38977" w="14113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g34cd219cd0e_0_21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rect b="b" l="l" r="r" t="t"/>
                <a:pathLst>
                  <a:path extrusionOk="0" h="34823" w="11027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g34cd219cd0e_0_21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rect b="b" l="l" r="r" t="t"/>
                <a:pathLst>
                  <a:path extrusionOk="0" h="1840" w="852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g34cd219cd0e_0_21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rect b="b" l="l" r="r" t="t"/>
                <a:pathLst>
                  <a:path extrusionOk="0" h="302" w="908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g34cd219cd0e_0_21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rect b="b" l="l" r="r" t="t"/>
                <a:pathLst>
                  <a:path extrusionOk="0" h="8516" w="680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g34cd219cd0e_0_21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rect b="b" l="l" r="r" t="t"/>
                <a:pathLst>
                  <a:path extrusionOk="0" h="3013" w="325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g34cd219cd0e_0_21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rect b="b" l="l" r="r" t="t"/>
                <a:pathLst>
                  <a:path extrusionOk="0" h="2256" w="2124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g34cd219cd0e_0_21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rect b="b" l="l" r="r" t="t"/>
                <a:pathLst>
                  <a:path extrusionOk="0" h="7781" w="3796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g34cd219cd0e_0_21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rect b="b" l="l" r="r" t="t"/>
                <a:pathLst>
                  <a:path extrusionOk="0" h="688" w="851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g34cd219cd0e_0_21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rect b="b" l="l" r="r" t="t"/>
                <a:pathLst>
                  <a:path extrusionOk="0" h="633" w="557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g34cd219cd0e_0_21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rect b="b" l="l" r="r" t="t"/>
                <a:pathLst>
                  <a:path extrusionOk="0" h="8904" w="7461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g34cd219cd0e_0_21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rect b="b" l="l" r="r" t="t"/>
                <a:pathLst>
                  <a:path extrusionOk="0" h="3860" w="3097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g34cd219cd0e_0_21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rect b="b" l="l" r="r" t="t"/>
                <a:pathLst>
                  <a:path extrusionOk="0" h="1181" w="2985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g34cd219cd0e_0_21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rect b="b" l="l" r="r" t="t"/>
                <a:pathLst>
                  <a:path extrusionOk="0" h="597" w="1563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g34cd219cd0e_0_21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rect b="b" l="l" r="r" t="t"/>
                <a:pathLst>
                  <a:path extrusionOk="0" h="9540" w="5801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g34cd219cd0e_0_21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rect b="b" l="l" r="r" t="t"/>
                <a:pathLst>
                  <a:path extrusionOk="0" h="429" w="653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g34cd219cd0e_0_21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rect b="b" l="l" r="r" t="t"/>
                <a:pathLst>
                  <a:path extrusionOk="0" h="2370" w="2874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g34cd219cd0e_0_21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rect b="b" l="l" r="r" t="t"/>
                <a:pathLst>
                  <a:path extrusionOk="0" h="2945" w="3813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g34cd219cd0e_0_21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rect b="b" l="l" r="r" t="t"/>
                <a:pathLst>
                  <a:path extrusionOk="0" h="98" w="54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g34cd219cd0e_0_21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rect b="b" l="l" r="r" t="t"/>
                <a:pathLst>
                  <a:path extrusionOk="0" h="1895" w="198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g34cd219cd0e_0_21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rect b="b" l="l" r="r" t="t"/>
                <a:pathLst>
                  <a:path extrusionOk="0" h="1760" w="1234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g34cd219cd0e_0_21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rect b="b" l="l" r="r" t="t"/>
                <a:pathLst>
                  <a:path extrusionOk="0" h="15999" w="5684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9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g34cd219cd0e_0_21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rect b="b" l="l" r="r" t="t"/>
                <a:pathLst>
                  <a:path extrusionOk="0" h="3385" w="10014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4cd219cd0e_0_21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rect b="b" l="l" r="r" t="t"/>
                <a:pathLst>
                  <a:path extrusionOk="0" h="1748" w="588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4cd219cd0e_0_21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rect b="b" l="l" r="r" t="t"/>
                <a:pathLst>
                  <a:path extrusionOk="0" h="3914" w="2033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g34cd219cd0e_0_21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rect b="b" l="l" r="r" t="t"/>
                <a:pathLst>
                  <a:path extrusionOk="0" h="2707" w="4152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g34cd219cd0e_0_21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rect b="b" l="l" r="r" t="t"/>
                <a:pathLst>
                  <a:path extrusionOk="0" h="26649" w="14747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g34cd219cd0e_0_21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rect b="b" l="l" r="r" t="t"/>
                <a:pathLst>
                  <a:path extrusionOk="0" h="15845" w="8357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g34cd219cd0e_0_21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rect b="b" l="l" r="r" t="t"/>
                <a:pathLst>
                  <a:path extrusionOk="0" h="8152" w="1577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g34cd219cd0e_0_21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rect b="b" l="l" r="r" t="t"/>
                <a:pathLst>
                  <a:path extrusionOk="0" h="27851" w="6498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g34cd219cd0e_0_21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rect b="b" l="l" r="r" t="t"/>
                <a:pathLst>
                  <a:path extrusionOk="0" h="5351" w="5901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g34cd219cd0e_0_21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rect b="b" l="l" r="r" t="t"/>
                <a:pathLst>
                  <a:path extrusionOk="0" h="2773" w="1892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4cd219cd0e_0_21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rect b="b" l="l" r="r" t="t"/>
                <a:pathLst>
                  <a:path extrusionOk="0" h="2236" w="1662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g34cd219cd0e_0_21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rect b="b" l="l" r="r" t="t"/>
                <a:pathLst>
                  <a:path extrusionOk="0" h="7665" w="2457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g34cd219cd0e_0_21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rect b="b" l="l" r="r" t="t"/>
                <a:pathLst>
                  <a:path extrusionOk="0" h="5381" w="1279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g34cd219cd0e_0_21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rect b="b" l="l" r="r" t="t"/>
                <a:pathLst>
                  <a:path extrusionOk="0" h="5337" w="3839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34cd219cd0e_0_21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rect b="b" l="l" r="r" t="t"/>
                <a:pathLst>
                  <a:path extrusionOk="0" h="637" w="292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34cd219cd0e_0_21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rect b="b" l="l" r="r" t="t"/>
                <a:pathLst>
                  <a:path extrusionOk="0" h="3105" w="7468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g34cd219cd0e_0_21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rect b="b" l="l" r="r" t="t"/>
                <a:pathLst>
                  <a:path extrusionOk="0" h="681" w="701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g34cd219cd0e_0_21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rect b="b" l="l" r="r" t="t"/>
                <a:pathLst>
                  <a:path extrusionOk="0" h="1186" w="625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g34cd219cd0e_0_21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rect b="b" l="l" r="r" t="t"/>
                <a:pathLst>
                  <a:path extrusionOk="0" h="3106" w="10244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g34cd219cd0e_0_21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rect b="b" l="l" r="r" t="t"/>
                <a:pathLst>
                  <a:path extrusionOk="0" h="9529" w="4335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g34cd219cd0e_0_21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rect b="b" l="l" r="r" t="t"/>
                <a:pathLst>
                  <a:path extrusionOk="0" h="482" w="2056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g34cd219cd0e_0_21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rect b="b" l="l" r="r" t="t"/>
                <a:pathLst>
                  <a:path extrusionOk="0" h="3439" w="632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g34cd219cd0e_0_21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rect b="b" l="l" r="r" t="t"/>
                <a:pathLst>
                  <a:path extrusionOk="0" h="3989" w="203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g34cd219cd0e_0_21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rect b="b" l="l" r="r" t="t"/>
                <a:pathLst>
                  <a:path extrusionOk="0" h="10048" w="5246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g34cd219cd0e_0_21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rect b="b" l="l" r="r" t="t"/>
                <a:pathLst>
                  <a:path extrusionOk="0" h="5083" w="2174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g34cd219cd0e_0_21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rect b="b" l="l" r="r" t="t"/>
                <a:pathLst>
                  <a:path extrusionOk="0" h="1314" w="513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g34cd219cd0e_0_21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rect b="b" l="l" r="r" t="t"/>
                <a:pathLst>
                  <a:path extrusionOk="0" h="4223" w="1865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g34cd219cd0e_0_21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rect b="b" l="l" r="r" t="t"/>
                <a:pathLst>
                  <a:path extrusionOk="0" h="6000" w="4473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g34cd219cd0e_0_21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rect b="b" l="l" r="r" t="t"/>
                <a:pathLst>
                  <a:path extrusionOk="0" h="5216" w="2206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4cd219cd0e_0_21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rect b="b" l="l" r="r" t="t"/>
                <a:pathLst>
                  <a:path extrusionOk="0" h="854" w="76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4cd219cd0e_0_21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rect b="b" l="l" r="r" t="t"/>
                <a:pathLst>
                  <a:path extrusionOk="0" h="698" w="582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g34cd219cd0e_0_21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rect b="b" l="l" r="r" t="t"/>
                <a:pathLst>
                  <a:path extrusionOk="0" h="1127" w="498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g34cd219cd0e_0_21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rect b="b" l="l" r="r" t="t"/>
                <a:pathLst>
                  <a:path extrusionOk="0" h="1264" w="1822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g34cd219cd0e_0_21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rect b="b" l="l" r="r" t="t"/>
                <a:pathLst>
                  <a:path extrusionOk="0" h="1263" w="1822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g34cd219cd0e_0_21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rect b="b" l="l" r="r" t="t"/>
                <a:pathLst>
                  <a:path extrusionOk="0" h="1240" w="182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4cd219cd0e_0_21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rect b="b" l="l" r="r" t="t"/>
                <a:pathLst>
                  <a:path extrusionOk="0" h="1241" w="1716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4cd219cd0e_0_21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rect b="b" l="l" r="r" t="t"/>
                <a:pathLst>
                  <a:path extrusionOk="0" h="3282" w="336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g34cd219cd0e_0_21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rect b="b" l="l" r="r" t="t"/>
                <a:pathLst>
                  <a:path extrusionOk="0" h="4407" w="102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g34cd219cd0e_0_21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rect b="b" l="l" r="r" t="t"/>
                <a:pathLst>
                  <a:path extrusionOk="0" h="1096" w="339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g34cd219cd0e_0_21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rect b="b" l="l" r="r" t="t"/>
                <a:pathLst>
                  <a:path extrusionOk="0" h="838" w="293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g34cd219cd0e_0_21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rect b="b" l="l" r="r" t="t"/>
                <a:pathLst>
                  <a:path extrusionOk="0" h="825" w="341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g34cd219cd0e_0_21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rect b="b" l="l" r="r" t="t"/>
                <a:pathLst>
                  <a:path extrusionOk="0" h="534" w="1182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g34cd219cd0e_0_21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rect b="b" l="l" r="r" t="t"/>
                <a:pathLst>
                  <a:path extrusionOk="0" h="1179" w="1459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g34cd219cd0e_0_21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rect b="b" l="l" r="r" t="t"/>
                <a:pathLst>
                  <a:path extrusionOk="0" h="3304" w="5305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g34cd219cd0e_0_21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rect b="b" l="l" r="r" t="t"/>
                <a:pathLst>
                  <a:path extrusionOk="0" h="4342" w="3386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g34cd219cd0e_0_21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rect b="b" l="l" r="r" t="t"/>
                <a:pathLst>
                  <a:path extrusionOk="0" h="1761" w="1215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g34cd219cd0e_0_21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rect b="b" l="l" r="r" t="t"/>
                <a:pathLst>
                  <a:path extrusionOk="0" h="5055" w="5797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g34cd219cd0e_0_21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rect b="b" l="l" r="r" t="t"/>
                <a:pathLst>
                  <a:path extrusionOk="0" h="245" w="1355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g34cd219cd0e_0_21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rect b="b" l="l" r="r" t="t"/>
                <a:pathLst>
                  <a:path extrusionOk="0" h="470" w="7415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49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g34cd219cd0e_0_21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rect b="b" l="l" r="r" t="t"/>
                <a:pathLst>
                  <a:path extrusionOk="0" h="158" w="3753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g34cd219cd0e_0_21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rect b="b" l="l" r="r" t="t"/>
                <a:pathLst>
                  <a:path extrusionOk="0" h="4398" w="18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g34cd219cd0e_0_21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rect b="b" l="l" r="r" t="t"/>
                <a:pathLst>
                  <a:path extrusionOk="0" h="8106" w="2152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g34cd219cd0e_0_21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rect b="b" l="l" r="r" t="t"/>
                <a:pathLst>
                  <a:path extrusionOk="0" h="7362" w="1174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g34cd219cd0e_0_21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rect b="b" l="l" r="r" t="t"/>
                <a:pathLst>
                  <a:path extrusionOk="0" h="3668" w="2941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g34cd219cd0e_0_21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rect b="b" l="l" r="r" t="t"/>
                <a:pathLst>
                  <a:path extrusionOk="0" h="13834" w="3771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34cd219cd0e_0_21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rect b="b" l="l" r="r" t="t"/>
                <a:pathLst>
                  <a:path extrusionOk="0" h="3044" w="3282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34cd219cd0e_0_21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rect b="b" l="l" r="r" t="t"/>
                <a:pathLst>
                  <a:path extrusionOk="0" h="2109" w="3255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34cd219cd0e_0_21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rect b="b" l="l" r="r" t="t"/>
                <a:pathLst>
                  <a:path extrusionOk="0" h="7542" w="6372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34cd219cd0e_0_21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rect b="b" l="l" r="r" t="t"/>
                <a:pathLst>
                  <a:path extrusionOk="0" h="10678" w="2048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34cd219cd0e_0_21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rect b="b" l="l" r="r" t="t"/>
                <a:pathLst>
                  <a:path extrusionOk="0" h="9185" w="2421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g34cd219cd0e_0_21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rect b="b" l="l" r="r" t="t"/>
                <a:pathLst>
                  <a:path extrusionOk="0" h="9540" w="3271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9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g34cd219cd0e_0_21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rect b="b" l="l" r="r" t="t"/>
                <a:pathLst>
                  <a:path extrusionOk="0" h="5968" w="432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g34cd219cd0e_0_21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rect b="b" l="l" r="r" t="t"/>
                <a:pathLst>
                  <a:path extrusionOk="0" h="7488" w="121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34cd219cd0e_0_21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rect b="b" l="l" r="r" t="t"/>
                <a:pathLst>
                  <a:path extrusionOk="0" h="3523" w="1544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34cd219cd0e_0_21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rect b="b" l="l" r="r" t="t"/>
                <a:pathLst>
                  <a:path extrusionOk="0" h="874" w="1868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g34cd219cd0e_0_21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rect b="b" l="l" r="r" t="t"/>
                <a:pathLst>
                  <a:path extrusionOk="0" h="76687" w="28404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0" name="Google Shape;490;g34cd219cd0e_0_21"/>
            <p:cNvGrpSpPr/>
            <p:nvPr/>
          </p:nvGrpSpPr>
          <p:grpSpPr>
            <a:xfrm>
              <a:off x="4825898" y="1492684"/>
              <a:ext cx="1147199" cy="637372"/>
              <a:chOff x="315275" y="3124950"/>
              <a:chExt cx="658175" cy="365675"/>
            </a:xfrm>
          </p:grpSpPr>
          <p:sp>
            <p:nvSpPr>
              <p:cNvPr id="491" name="Google Shape;491;g34cd219cd0e_0_21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g34cd219cd0e_0_21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g34cd219cd0e_0_21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g34cd219cd0e_0_21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g34cd219cd0e_0_21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g34cd219cd0e_0_21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g34cd219cd0e_0_21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498" name="Google Shape;498;g34cd219cd0e_0_21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g34cd219cd0e_0_21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g34cd219cd0e_0_21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34cd219cd0e_0_21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g34cd219cd0e_0_21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g34cd219cd0e_0_21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g34cd219cd0e_0_21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34cd219cd0e_0_21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g34cd219cd0e_0_21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34cd219cd0e_0_21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34cd219cd0e_0_21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34cd219cd0e_0_21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2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3" name="Google Shape;183;p2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84" name="Google Shape;184;p2"/>
          <p:cNvCxnSpPr/>
          <p:nvPr/>
        </p:nvCxnSpPr>
        <p:spPr>
          <a:xfrm>
            <a:off x="1291975" y="17819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5" name="Google Shape;185;p2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2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HTTP protocol</a:t>
            </a:r>
            <a:endParaRPr/>
          </a:p>
        </p:txBody>
      </p:sp>
      <p:sp>
        <p:nvSpPr>
          <p:cNvPr id="187" name="Google Shape;187;p2"/>
          <p:cNvSpPr txBox="1"/>
          <p:nvPr>
            <p:ph idx="5" type="title"/>
          </p:nvPr>
        </p:nvSpPr>
        <p:spPr>
          <a:xfrm>
            <a:off x="715100" y="2854271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" name="Google Shape;188;p2"/>
          <p:cNvSpPr txBox="1"/>
          <p:nvPr>
            <p:ph idx="8" type="subTitle"/>
          </p:nvPr>
        </p:nvSpPr>
        <p:spPr>
          <a:xfrm>
            <a:off x="2050700" y="2857813"/>
            <a:ext cx="658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JSON Format</a:t>
            </a:r>
            <a:endParaRPr/>
          </a:p>
        </p:txBody>
      </p:sp>
      <p:cxnSp>
        <p:nvCxnSpPr>
          <p:cNvPr id="189" name="Google Shape;189;p2"/>
          <p:cNvCxnSpPr/>
          <p:nvPr/>
        </p:nvCxnSpPr>
        <p:spPr>
          <a:xfrm>
            <a:off x="1291975" y="2487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0" name="Google Shape;190;p2"/>
          <p:cNvCxnSpPr/>
          <p:nvPr/>
        </p:nvCxnSpPr>
        <p:spPr>
          <a:xfrm>
            <a:off x="1291975" y="31169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" name="Google Shape;191;p2"/>
          <p:cNvSpPr txBox="1"/>
          <p:nvPr>
            <p:ph idx="5" type="title"/>
          </p:nvPr>
        </p:nvSpPr>
        <p:spPr>
          <a:xfrm>
            <a:off x="715100" y="3536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92" name="Google Shape;192;p2"/>
          <p:cNvCxnSpPr/>
          <p:nvPr/>
        </p:nvCxnSpPr>
        <p:spPr>
          <a:xfrm>
            <a:off x="1291975" y="3799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3" name="Google Shape;193;p2"/>
          <p:cNvSpPr txBox="1"/>
          <p:nvPr>
            <p:ph idx="1" type="subTitle"/>
          </p:nvPr>
        </p:nvSpPr>
        <p:spPr>
          <a:xfrm>
            <a:off x="2050814" y="349073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REST APIs</a:t>
            </a:r>
            <a:endParaRPr/>
          </a:p>
        </p:txBody>
      </p:sp>
      <p:pic>
        <p:nvPicPr>
          <p:cNvPr id="194" name="Google Shape;19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1" name="Google Shape;201;p3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2" name="Google Shape;202;p3"/>
          <p:cNvSpPr txBox="1"/>
          <p:nvPr/>
        </p:nvSpPr>
        <p:spPr>
          <a:xfrm>
            <a:off x="2521825" y="341850"/>
            <a:ext cx="6066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Introduction</a:t>
            </a:r>
            <a:endParaRPr b="0" i="0" sz="2000" u="none" cap="none" strike="noStrike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391050" y="2371250"/>
            <a:ext cx="47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los Text"/>
              <a:buChar char="●"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What is an API?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los Text"/>
              <a:buChar char="●"/>
            </a:pP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Why </a:t>
            </a:r>
            <a:r>
              <a:rPr lang="en">
                <a:latin typeface="Golos Text"/>
                <a:ea typeface="Golos Text"/>
                <a:cs typeface="Golos Text"/>
                <a:sym typeface="Golos Text"/>
              </a:rPr>
              <a:t>would one need API?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04" name="Google Shape;20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475" y="1067925"/>
            <a:ext cx="3490950" cy="34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b8d85e051_0_11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12" name="Google Shape;212;g34b8d85e051_0_11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3" name="Google Shape;213;g34b8d85e051_0_11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Application Programming Interface</a:t>
            </a:r>
            <a:endParaRPr b="0"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4" name="Google Shape;214;g34b8d85e05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50" y="1370675"/>
            <a:ext cx="2578901" cy="26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4b8d85e051_0_11"/>
          <p:cNvSpPr txBox="1"/>
          <p:nvPr/>
        </p:nvSpPr>
        <p:spPr>
          <a:xfrm>
            <a:off x="191238" y="1297313"/>
            <a:ext cx="50247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Software-to-software interactions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Focus on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components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rather than applications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Easily integrate services in our applications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Software-to-Software =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automation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Kinds of APIs: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Streaming API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Hardware/Video Acceleration API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Web Services API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Library based API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6" name="Google Shape;216;g34b8d85e05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50" y="3616438"/>
            <a:ext cx="932352" cy="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4b8d85e051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362" y="3499937"/>
            <a:ext cx="1116626" cy="83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4b8d85e051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701" y="4555248"/>
            <a:ext cx="1452800" cy="4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4b8d85e051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8088" y="4460376"/>
            <a:ext cx="1219926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4b8d85e051_0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3725" y="3520138"/>
            <a:ext cx="82206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4b8d85e051_0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1400" y="4539550"/>
            <a:ext cx="1264476" cy="52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4b8d85e051_0_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6500" y="3599465"/>
            <a:ext cx="1264474" cy="5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4b8d85e051_0_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2958" y="4337401"/>
            <a:ext cx="1218094" cy="6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baaf40a08_0_15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9" name="Google Shape;229;g34baaf40a08_0_15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0" name="Google Shape;230;g34baaf40a08_0_15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Our focus: </a:t>
            </a: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Web APIs</a:t>
            </a:r>
            <a:endParaRPr b="0"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1" name="Google Shape;231;g34baaf40a08_0_15"/>
          <p:cNvSpPr txBox="1"/>
          <p:nvPr/>
        </p:nvSpPr>
        <p:spPr>
          <a:xfrm>
            <a:off x="191225" y="1422968"/>
            <a:ext cx="50247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One of the most used type of API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Leverages the well-known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protocol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Requires a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client-server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architecture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Transfer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data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between client and server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32" name="Google Shape;232;g34baaf40a0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75" y="2523050"/>
            <a:ext cx="6752850" cy="2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4baaf40a08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4baaf40a08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baaf40a08_0_35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40" name="Google Shape;240;g34baaf40a08_0_35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1" name="Google Shape;241;g34baaf40a08_0_35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HyperText Transfer Protocol: HTTP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2" name="Google Shape;242;g34baaf40a08_0_35"/>
          <p:cNvSpPr txBox="1"/>
          <p:nvPr/>
        </p:nvSpPr>
        <p:spPr>
          <a:xfrm>
            <a:off x="191225" y="1422975"/>
            <a:ext cx="6066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Url syntax http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://&lt;host&gt;[:port]/path[#fragment]?query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Main client: our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web browsers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stateless 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protocol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Lots of versions: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Pre HTTP 1.0: 0.x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1.0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1.1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 2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 3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text-based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protocol till HTTP 2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43" name="Google Shape;243;g34baaf40a0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88" y="2079975"/>
            <a:ext cx="4295276" cy="26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4baaf40a08_0_35"/>
          <p:cNvSpPr txBox="1"/>
          <p:nvPr/>
        </p:nvSpPr>
        <p:spPr>
          <a:xfrm>
            <a:off x="7077600" y="4754400"/>
            <a:ext cx="206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Credits: Prof. S.P. Romano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45" name="Google Shape;245;g34baaf40a08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4baaf40a08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baaf40a08_0_45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52" name="Google Shape;252;g34baaf40a08_0_45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3" name="Google Shape;253;g34baaf40a08_0_45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HTTP Requests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4" name="Google Shape;254;g34baaf40a08_0_45"/>
          <p:cNvSpPr txBox="1"/>
          <p:nvPr/>
        </p:nvSpPr>
        <p:spPr>
          <a:xfrm>
            <a:off x="191225" y="1422975"/>
            <a:ext cx="47544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Every HTTP message has the same structure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Headers: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key-value 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that adds extra information to the request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Body: the actual information requests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Methods: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what we want to do with the request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PUT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POST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DELETE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…others no one uses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Let’s see some requests from 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wireshark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5" name="Google Shape;255;g34baaf40a08_0_45"/>
          <p:cNvSpPr txBox="1"/>
          <p:nvPr/>
        </p:nvSpPr>
        <p:spPr>
          <a:xfrm>
            <a:off x="4272900" y="4754400"/>
            <a:ext cx="487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https://developer.mozilla.org/en-US/docs/Web/HTTP/Guides/Overview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56" name="Google Shape;256;g34baaf40a08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155" y="1470738"/>
            <a:ext cx="3578275" cy="22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4baaf40a08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4baaf40a08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bb46ec266_0_0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64" name="Google Shape;264;g34bb46ec266_0_0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5" name="Google Shape;265;g34bb46ec266_0_0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HTTP Responses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6" name="Google Shape;266;g34bb46ec266_0_0"/>
          <p:cNvSpPr txBox="1"/>
          <p:nvPr/>
        </p:nvSpPr>
        <p:spPr>
          <a:xfrm>
            <a:off x="197800" y="1066875"/>
            <a:ext cx="42006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Must contain a status code: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1xx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codes: Info status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2xx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codes: OK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3xx 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codes: Redirection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4xx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codes: Client error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5xx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codes: Server error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67" name="Google Shape;267;g34bb46ec26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25" y="2545274"/>
            <a:ext cx="6274875" cy="23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4bb46ec266_0_0"/>
          <p:cNvSpPr txBox="1"/>
          <p:nvPr/>
        </p:nvSpPr>
        <p:spPr>
          <a:xfrm>
            <a:off x="4774225" y="1219925"/>
            <a:ext cx="3574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Headers: 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add information to the response</a:t>
            </a: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b="1"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Body:</a:t>
            </a: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contains the requested data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bb46ec266_0_11"/>
          <p:cNvSpPr txBox="1"/>
          <p:nvPr>
            <p:ph idx="2" type="title"/>
          </p:nvPr>
        </p:nvSpPr>
        <p:spPr>
          <a:xfrm>
            <a:off x="556188" y="1092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4" name="Google Shape;274;g34bb46ec266_0_11"/>
          <p:cNvCxnSpPr/>
          <p:nvPr/>
        </p:nvCxnSpPr>
        <p:spPr>
          <a:xfrm>
            <a:off x="1707488" y="5881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5" name="Google Shape;275;g34bb46ec266_0_11"/>
          <p:cNvSpPr txBox="1"/>
          <p:nvPr/>
        </p:nvSpPr>
        <p:spPr>
          <a:xfrm>
            <a:off x="2521825" y="341850"/>
            <a:ext cx="60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HTTP Communication</a:t>
            </a:r>
            <a:endParaRPr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6" name="Google Shape;276;g34bb46ec266_0_11"/>
          <p:cNvSpPr txBox="1"/>
          <p:nvPr/>
        </p:nvSpPr>
        <p:spPr>
          <a:xfrm>
            <a:off x="4272900" y="4754400"/>
            <a:ext cx="487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https://developer.mozilla.org/en-US/docs/Web/HTTP/Guides/Overview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77" name="Google Shape;277;g34bb46ec26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88" y="1263926"/>
            <a:ext cx="8436025" cy="31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4bb46ec26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25" y="4592150"/>
            <a:ext cx="660403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4bb46ec26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900" y="4575350"/>
            <a:ext cx="1431575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